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147478899" r:id="rId2"/>
    <p:sldId id="2147478921" r:id="rId3"/>
    <p:sldId id="2147478874" r:id="rId4"/>
    <p:sldId id="2147478985" r:id="rId5"/>
    <p:sldId id="2147478986" r:id="rId6"/>
    <p:sldId id="2147478980" r:id="rId7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C6B"/>
    <a:srgbClr val="B997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BBAB10-AA35-4B01-8944-B558F6EBA550}" v="3" dt="2026-10-07T07:36:36.5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en Charlotin" userId="d348b9731bf71a0b" providerId="LiveId" clId="{771E6006-EF79-40CA-8CB6-892BC359B627}"/>
    <pc:docChg chg="undo custSel addSld delSld modSld sldOrd">
      <pc:chgData name="Damien Charlotin" userId="d348b9731bf71a0b" providerId="LiveId" clId="{771E6006-EF79-40CA-8CB6-892BC359B627}" dt="2026-10-07T07:36:36.527" v="2621" actId="313"/>
      <pc:docMkLst>
        <pc:docMk/>
      </pc:docMkLst>
      <pc:sldChg chg="addSp delSp modSp mod ord">
        <pc:chgData name="Damien Charlotin" userId="d348b9731bf71a0b" providerId="LiveId" clId="{771E6006-EF79-40CA-8CB6-892BC359B627}" dt="2026-10-07T07:36:36.527" v="2621" actId="313"/>
        <pc:sldMkLst>
          <pc:docMk/>
          <pc:sldMk cId="521279492" sldId="2147478874"/>
        </pc:sldMkLst>
        <pc:spChg chg="mod">
          <ac:chgData name="Damien Charlotin" userId="d348b9731bf71a0b" providerId="LiveId" clId="{771E6006-EF79-40CA-8CB6-892BC359B627}" dt="2026-10-07T07:36:36.527" v="2621" actId="313"/>
          <ac:spMkLst>
            <pc:docMk/>
            <pc:sldMk cId="521279492" sldId="2147478874"/>
            <ac:spMk id="3" creationId="{E05FDE9C-5816-693F-5725-BFCF746330AF}"/>
          </ac:spMkLst>
        </pc:spChg>
        <pc:spChg chg="mod">
          <ac:chgData name="Damien Charlotin" userId="d348b9731bf71a0b" providerId="LiveId" clId="{771E6006-EF79-40CA-8CB6-892BC359B627}" dt="2026-10-02T15:52:32.331" v="2062"/>
          <ac:spMkLst>
            <pc:docMk/>
            <pc:sldMk cId="521279492" sldId="2147478874"/>
            <ac:spMk id="5" creationId="{613A6133-0293-CE0A-4D45-A962D60D7666}"/>
          </ac:spMkLst>
        </pc:spChg>
        <pc:picChg chg="add mod">
          <ac:chgData name="Damien Charlotin" userId="d348b9731bf71a0b" providerId="LiveId" clId="{771E6006-EF79-40CA-8CB6-892BC359B627}" dt="2026-10-02T15:54:00.400" v="2089" actId="1076"/>
          <ac:picMkLst>
            <pc:docMk/>
            <pc:sldMk cId="521279492" sldId="2147478874"/>
            <ac:picMk id="8" creationId="{39C0C307-7BC1-B606-8C48-C44DFD9B4A97}"/>
          </ac:picMkLst>
        </pc:picChg>
        <pc:picChg chg="add mod">
          <ac:chgData name="Damien Charlotin" userId="d348b9731bf71a0b" providerId="LiveId" clId="{771E6006-EF79-40CA-8CB6-892BC359B627}" dt="2026-10-02T16:07:14.787" v="2396" actId="14100"/>
          <ac:picMkLst>
            <pc:docMk/>
            <pc:sldMk cId="521279492" sldId="2147478874"/>
            <ac:picMk id="12" creationId="{1C05A55D-A009-4DA8-5FDB-140018C52063}"/>
          </ac:picMkLst>
        </pc:picChg>
        <pc:picChg chg="add mod">
          <ac:chgData name="Damien Charlotin" userId="d348b9731bf71a0b" providerId="LiveId" clId="{771E6006-EF79-40CA-8CB6-892BC359B627}" dt="2026-10-02T16:10:25.572" v="2432" actId="1076"/>
          <ac:picMkLst>
            <pc:docMk/>
            <pc:sldMk cId="521279492" sldId="2147478874"/>
            <ac:picMk id="14" creationId="{C8C75A32-41E6-C6F8-D62C-4776F7780BD3}"/>
          </ac:picMkLst>
        </pc:picChg>
      </pc:sldChg>
      <pc:sldChg chg="modSp mod">
        <pc:chgData name="Damien Charlotin" userId="d348b9731bf71a0b" providerId="LiveId" clId="{771E6006-EF79-40CA-8CB6-892BC359B627}" dt="2026-10-02T16:15:28.427" v="2618" actId="313"/>
        <pc:sldMkLst>
          <pc:docMk/>
          <pc:sldMk cId="3715131626" sldId="2147478899"/>
        </pc:sldMkLst>
        <pc:spChg chg="mod">
          <ac:chgData name="Damien Charlotin" userId="d348b9731bf71a0b" providerId="LiveId" clId="{771E6006-EF79-40CA-8CB6-892BC359B627}" dt="2026-10-02T16:15:28.427" v="2618" actId="313"/>
          <ac:spMkLst>
            <pc:docMk/>
            <pc:sldMk cId="3715131626" sldId="2147478899"/>
            <ac:spMk id="2" creationId="{7F45834A-EA7C-058E-73F1-95C06E38FB1D}"/>
          </ac:spMkLst>
        </pc:spChg>
        <pc:spChg chg="mod">
          <ac:chgData name="Damien Charlotin" userId="d348b9731bf71a0b" providerId="LiveId" clId="{771E6006-EF79-40CA-8CB6-892BC359B627}" dt="2026-10-02T15:10:57.043" v="1843" actId="20577"/>
          <ac:spMkLst>
            <pc:docMk/>
            <pc:sldMk cId="3715131626" sldId="2147478899"/>
            <ac:spMk id="3" creationId="{8B7B05EA-131A-5567-43DB-0A7776913123}"/>
          </ac:spMkLst>
        </pc:spChg>
      </pc:sldChg>
      <pc:sldChg chg="addSp delSp modSp mod">
        <pc:chgData name="Damien Charlotin" userId="d348b9731bf71a0b" providerId="LiveId" clId="{771E6006-EF79-40CA-8CB6-892BC359B627}" dt="2026-10-02T16:11:25.579" v="2460" actId="313"/>
        <pc:sldMkLst>
          <pc:docMk/>
          <pc:sldMk cId="1011885428" sldId="2147478921"/>
        </pc:sldMkLst>
        <pc:spChg chg="mod">
          <ac:chgData name="Damien Charlotin" userId="d348b9731bf71a0b" providerId="LiveId" clId="{771E6006-EF79-40CA-8CB6-892BC359B627}" dt="2026-10-02T15:15:21.955" v="1889" actId="20577"/>
          <ac:spMkLst>
            <pc:docMk/>
            <pc:sldMk cId="1011885428" sldId="2147478921"/>
            <ac:spMk id="6" creationId="{EC4CFDBB-7EE8-B4F0-88C1-CE96D3ACDB52}"/>
          </ac:spMkLst>
        </pc:spChg>
        <pc:spChg chg="mod">
          <ac:chgData name="Damien Charlotin" userId="d348b9731bf71a0b" providerId="LiveId" clId="{771E6006-EF79-40CA-8CB6-892BC359B627}" dt="2026-10-02T16:11:25.579" v="2460" actId="313"/>
          <ac:spMkLst>
            <pc:docMk/>
            <pc:sldMk cId="1011885428" sldId="2147478921"/>
            <ac:spMk id="15" creationId="{1EE6D4E7-75FB-8DF5-7F1F-F8A9653CB3B6}"/>
          </ac:spMkLst>
        </pc:spChg>
        <pc:picChg chg="add mod">
          <ac:chgData name="Damien Charlotin" userId="d348b9731bf71a0b" providerId="LiveId" clId="{771E6006-EF79-40CA-8CB6-892BC359B627}" dt="2026-10-02T15:17:09.952" v="1925" actId="1076"/>
          <ac:picMkLst>
            <pc:docMk/>
            <pc:sldMk cId="1011885428" sldId="2147478921"/>
            <ac:picMk id="3" creationId="{B5D42110-77FF-C5AB-9412-499B90318B72}"/>
          </ac:picMkLst>
        </pc:picChg>
        <pc:picChg chg="add mod">
          <ac:chgData name="Damien Charlotin" userId="d348b9731bf71a0b" providerId="LiveId" clId="{771E6006-EF79-40CA-8CB6-892BC359B627}" dt="2026-10-02T15:17:48.419" v="1931" actId="1076"/>
          <ac:picMkLst>
            <pc:docMk/>
            <pc:sldMk cId="1011885428" sldId="2147478921"/>
            <ac:picMk id="8" creationId="{344CF6DA-3791-8FB5-6682-7A3837C9FFC0}"/>
          </ac:picMkLst>
        </pc:picChg>
      </pc:sldChg>
      <pc:sldChg chg="modSp mod">
        <pc:chgData name="Damien Charlotin" userId="d348b9731bf71a0b" providerId="LiveId" clId="{771E6006-EF79-40CA-8CB6-892BC359B627}" dt="2026-10-02T16:11:01.946" v="2447"/>
        <pc:sldMkLst>
          <pc:docMk/>
          <pc:sldMk cId="3182325305" sldId="2147478980"/>
        </pc:sldMkLst>
        <pc:spChg chg="mod">
          <ac:chgData name="Damien Charlotin" userId="d348b9731bf71a0b" providerId="LiveId" clId="{771E6006-EF79-40CA-8CB6-892BC359B627}" dt="2026-10-02T16:11:01.946" v="2447"/>
          <ac:spMkLst>
            <pc:docMk/>
            <pc:sldMk cId="3182325305" sldId="2147478980"/>
            <ac:spMk id="2" creationId="{FF6B4AD6-42ED-0FAE-E54F-F6E6D3E5E47B}"/>
          </ac:spMkLst>
        </pc:spChg>
        <pc:spChg chg="mod">
          <ac:chgData name="Damien Charlotin" userId="d348b9731bf71a0b" providerId="LiveId" clId="{771E6006-EF79-40CA-8CB6-892BC359B627}" dt="2026-10-02T15:14:58.667" v="1863" actId="20577"/>
          <ac:spMkLst>
            <pc:docMk/>
            <pc:sldMk cId="3182325305" sldId="2147478980"/>
            <ac:spMk id="3" creationId="{82AA2AD5-3C21-5333-BEE9-0A2EC4435D3C}"/>
          </ac:spMkLst>
        </pc:spChg>
      </pc:sldChg>
      <pc:sldChg chg="addSp delSp modSp add mod ord">
        <pc:chgData name="Damien Charlotin" userId="d348b9731bf71a0b" providerId="LiveId" clId="{771E6006-EF79-40CA-8CB6-892BC359B627}" dt="2026-10-02T16:15:20.606" v="2615" actId="1076"/>
        <pc:sldMkLst>
          <pc:docMk/>
          <pc:sldMk cId="1951555734" sldId="2147478985"/>
        </pc:sldMkLst>
        <pc:spChg chg="add mod">
          <ac:chgData name="Damien Charlotin" userId="d348b9731bf71a0b" providerId="LiveId" clId="{771E6006-EF79-40CA-8CB6-892BC359B627}" dt="2026-10-02T15:58:44.860" v="2171" actId="1076"/>
          <ac:spMkLst>
            <pc:docMk/>
            <pc:sldMk cId="1951555734" sldId="2147478985"/>
            <ac:spMk id="5" creationId="{488EF5BD-32EF-CFE0-3369-A6A71B5AFD23}"/>
          </ac:spMkLst>
        </pc:spChg>
        <pc:spChg chg="mod">
          <ac:chgData name="Damien Charlotin" userId="d348b9731bf71a0b" providerId="LiveId" clId="{771E6006-EF79-40CA-8CB6-892BC359B627}" dt="2026-10-02T16:11:01.946" v="2447"/>
          <ac:spMkLst>
            <pc:docMk/>
            <pc:sldMk cId="1951555734" sldId="2147478985"/>
            <ac:spMk id="6" creationId="{F1E89337-6160-DECC-CD75-EF683EF4D4D9}"/>
          </ac:spMkLst>
        </pc:spChg>
        <pc:spChg chg="mod">
          <ac:chgData name="Damien Charlotin" userId="d348b9731bf71a0b" providerId="LiveId" clId="{771E6006-EF79-40CA-8CB6-892BC359B627}" dt="2026-10-02T16:14:59.671" v="2612" actId="313"/>
          <ac:spMkLst>
            <pc:docMk/>
            <pc:sldMk cId="1951555734" sldId="2147478985"/>
            <ac:spMk id="15" creationId="{86B680AF-DD6D-3643-B51F-6805EE74B763}"/>
          </ac:spMkLst>
        </pc:spChg>
        <pc:picChg chg="add mod">
          <ac:chgData name="Damien Charlotin" userId="d348b9731bf71a0b" providerId="LiveId" clId="{771E6006-EF79-40CA-8CB6-892BC359B627}" dt="2026-10-02T15:57:43.246" v="2164" actId="1076"/>
          <ac:picMkLst>
            <pc:docMk/>
            <pc:sldMk cId="1951555734" sldId="2147478985"/>
            <ac:picMk id="9" creationId="{85A9E1D6-29FA-2909-F786-5BF763005592}"/>
          </ac:picMkLst>
        </pc:picChg>
        <pc:picChg chg="add mod">
          <ac:chgData name="Damien Charlotin" userId="d348b9731bf71a0b" providerId="LiveId" clId="{771E6006-EF79-40CA-8CB6-892BC359B627}" dt="2026-10-02T15:58:32.858" v="2167" actId="1076"/>
          <ac:picMkLst>
            <pc:docMk/>
            <pc:sldMk cId="1951555734" sldId="2147478985"/>
            <ac:picMk id="12" creationId="{04A68295-E84E-DC34-82A7-E4D09D6F2007}"/>
          </ac:picMkLst>
        </pc:picChg>
        <pc:picChg chg="add mod">
          <ac:chgData name="Damien Charlotin" userId="d348b9731bf71a0b" providerId="LiveId" clId="{771E6006-EF79-40CA-8CB6-892BC359B627}" dt="2026-10-02T15:59:27.956" v="2174"/>
          <ac:picMkLst>
            <pc:docMk/>
            <pc:sldMk cId="1951555734" sldId="2147478985"/>
            <ac:picMk id="14" creationId="{F5AA89A3-D23F-36AC-44B8-148607683502}"/>
          </ac:picMkLst>
        </pc:picChg>
        <pc:picChg chg="add mod">
          <ac:chgData name="Damien Charlotin" userId="d348b9731bf71a0b" providerId="LiveId" clId="{771E6006-EF79-40CA-8CB6-892BC359B627}" dt="2026-10-02T16:15:20.606" v="2615" actId="1076"/>
          <ac:picMkLst>
            <pc:docMk/>
            <pc:sldMk cId="1951555734" sldId="2147478985"/>
            <ac:picMk id="17" creationId="{B2C87B89-87C8-C0B4-AB03-4C28117E169F}"/>
          </ac:picMkLst>
        </pc:picChg>
      </pc:sldChg>
      <pc:sldChg chg="addSp delSp modSp add mod ord">
        <pc:chgData name="Damien Charlotin" userId="d348b9731bf71a0b" providerId="LiveId" clId="{771E6006-EF79-40CA-8CB6-892BC359B627}" dt="2026-10-02T16:14:54.541" v="2609" actId="1076"/>
        <pc:sldMkLst>
          <pc:docMk/>
          <pc:sldMk cId="2310827473" sldId="2147478986"/>
        </pc:sldMkLst>
        <pc:spChg chg="mod">
          <ac:chgData name="Damien Charlotin" userId="d348b9731bf71a0b" providerId="LiveId" clId="{771E6006-EF79-40CA-8CB6-892BC359B627}" dt="2026-10-02T16:13:54.201" v="2605" actId="14100"/>
          <ac:spMkLst>
            <pc:docMk/>
            <pc:sldMk cId="2310827473" sldId="2147478986"/>
            <ac:spMk id="3" creationId="{641BB86A-5B2C-1DB9-2C50-3256588CF723}"/>
          </ac:spMkLst>
        </pc:spChg>
        <pc:spChg chg="mod">
          <ac:chgData name="Damien Charlotin" userId="d348b9731bf71a0b" providerId="LiveId" clId="{771E6006-EF79-40CA-8CB6-892BC359B627}" dt="2026-10-02T16:00:45.071" v="2233" actId="20577"/>
          <ac:spMkLst>
            <pc:docMk/>
            <pc:sldMk cId="2310827473" sldId="2147478986"/>
            <ac:spMk id="5" creationId="{CAB50E23-07CD-4352-5ECF-2B390F7F5338}"/>
          </ac:spMkLst>
        </pc:spChg>
        <pc:spChg chg="add mod">
          <ac:chgData name="Damien Charlotin" userId="d348b9731bf71a0b" providerId="LiveId" clId="{771E6006-EF79-40CA-8CB6-892BC359B627}" dt="2026-10-02T16:11:01.946" v="2447"/>
          <ac:spMkLst>
            <pc:docMk/>
            <pc:sldMk cId="2310827473" sldId="2147478986"/>
            <ac:spMk id="15" creationId="{453698CC-A96E-953E-3FD9-3DE8EBF41048}"/>
          </ac:spMkLst>
        </pc:spChg>
        <pc:picChg chg="add mod">
          <ac:chgData name="Damien Charlotin" userId="d348b9731bf71a0b" providerId="LiveId" clId="{771E6006-EF79-40CA-8CB6-892BC359B627}" dt="2026-10-02T16:07:38.534" v="2404" actId="14100"/>
          <ac:picMkLst>
            <pc:docMk/>
            <pc:sldMk cId="2310827473" sldId="2147478986"/>
            <ac:picMk id="17" creationId="{2FC75DFF-DF14-ACDE-36BE-9814D9A94921}"/>
          </ac:picMkLst>
        </pc:picChg>
        <pc:picChg chg="add mod">
          <ac:chgData name="Damien Charlotin" userId="d348b9731bf71a0b" providerId="LiveId" clId="{771E6006-EF79-40CA-8CB6-892BC359B627}" dt="2026-10-02T16:14:54.541" v="2609" actId="1076"/>
          <ac:picMkLst>
            <pc:docMk/>
            <pc:sldMk cId="2310827473" sldId="2147478986"/>
            <ac:picMk id="19" creationId="{343F5761-CED5-7DE7-BE48-86D2504DA8D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0C46E-5BC3-984E-B777-CE64DD654119}" type="datetimeFigureOut">
              <a:rPr lang="en-FR" smtClean="0"/>
              <a:t>10/07/2026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1510C5-E78D-BD4D-AD3B-855A115C254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398619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510C5-E78D-BD4D-AD3B-855A115C2543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00576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601F0-1DF9-1D0F-A255-E3231D5C8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F57745-17E0-F929-8F8A-2AA837571D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750DCD-F101-AF6E-D81B-78B41D33C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>
              <a:solidFill>
                <a:srgbClr val="163C6B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18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12F34-8E69-2477-087E-859324F6D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F72A90-F475-84BF-711F-E3CAE5B2B0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36AB68-2913-176A-6F13-F394988F0D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 typeface="+mj-lt"/>
              <a:buNone/>
              <a:tabLst/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346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D1F53-7AE9-737D-25DB-6EE7CAFDB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396D3A-20B6-1E1A-1937-D47B5CFE4C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E29631-F551-AB95-2FBE-EB69EEE98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>
              <a:solidFill>
                <a:srgbClr val="163C6B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512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B82B7-8489-8601-E72C-D15E2B950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6C2AC-3DA9-45D6-FCE6-EAD293BAB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9A41DF-DF93-FB5D-1090-ECB000A939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 typeface="+mj-lt"/>
              <a:buNone/>
              <a:tabLst/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168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13D43-B6A1-BC21-CA81-74AEB7336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8289F4-16A9-865D-8D94-0247AA7FF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7BCCB-F31A-C269-EDFE-59D05ADAE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8EB2-20FA-9B4D-880E-2C7F43AC8B2A}" type="datetimeFigureOut">
              <a:rPr lang="en-FR" smtClean="0"/>
              <a:t>10/07/2026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A0D59-1544-AA40-E768-DD6B3CE2B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19D165-691D-373F-FCCA-561DFF7A0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5F9C-C307-DA45-A500-BA1D45957E75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038448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29337-B2C1-D754-5C61-806F25015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BBF95-0803-A2E9-C1DB-4D35A2D4D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B088F-BF92-1129-B308-ADF083685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8EB2-20FA-9B4D-880E-2C7F43AC8B2A}" type="datetimeFigureOut">
              <a:rPr lang="en-FR" smtClean="0"/>
              <a:t>10/07/2026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E7D11-DB66-9815-65B2-78C4AD33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B705D-7033-385D-E44A-E2129D498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5F9C-C307-DA45-A500-BA1D45957E75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778105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415CA-69FB-1DC4-2AFE-4A47266AF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57E05-E5B3-D780-E4CD-BD1EEE923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1589F-F64B-1D38-BB3B-F270E8407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8EB2-20FA-9B4D-880E-2C7F43AC8B2A}" type="datetimeFigureOut">
              <a:rPr lang="en-FR" smtClean="0"/>
              <a:t>10/07/2026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C1006-4B5E-DD8F-0F98-426C2A1CF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FCBB6-EF6A-585F-9232-FEECD11B5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5F9C-C307-DA45-A500-BA1D45957E75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192683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5D2FA-B8AE-AF6D-9824-5169AF78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E42BF-13BD-058A-912F-27AD39B9D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F5BEEA-5760-3F1B-BBFB-F507E979E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F447E-120A-767A-2CDE-20595121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8EB2-20FA-9B4D-880E-2C7F43AC8B2A}" type="datetimeFigureOut">
              <a:rPr lang="en-FR" smtClean="0"/>
              <a:t>10/07/2026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385BCA-2204-3684-3096-387718419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DDAF3F-F413-95A1-11D0-1067BBEB3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5F9C-C307-DA45-A500-BA1D45957E75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569654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8082C-3ACD-AF33-FCF4-585BC71AD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A1050-3995-3F74-7FE2-4FF1D05D4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8C52C6-70AB-2D02-0087-FEB74F17E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3990AA-31AF-174C-A72B-8387B98AD2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9FD07B-4F49-1AD2-BF1B-95364CDE34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F28BE7-378D-5100-15FD-6B1A47122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8EB2-20FA-9B4D-880E-2C7F43AC8B2A}" type="datetimeFigureOut">
              <a:rPr lang="en-FR" smtClean="0"/>
              <a:t>10/07/2026</a:t>
            </a:fld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BEE950-D94B-E324-361E-F05976FBA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4C5362-1CCD-408A-E575-571180F3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5F9C-C307-DA45-A500-BA1D45957E75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3817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5E0CE-18A4-10C5-70E4-D38A285A6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0E8553-EC46-009B-7C89-0DCA0E128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8EB2-20FA-9B4D-880E-2C7F43AC8B2A}" type="datetimeFigureOut">
              <a:rPr lang="en-FR" smtClean="0"/>
              <a:t>10/07/2026</a:t>
            </a:fld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D2C1FA-1E32-179B-37DD-F34BC8063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C56187-BB50-5858-11DE-6F49BB6F9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5F9C-C307-DA45-A500-BA1D45957E75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520588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B63BE0-F1BD-6A21-7965-2D8D6E6DC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8EB2-20FA-9B4D-880E-2C7F43AC8B2A}" type="datetimeFigureOut">
              <a:rPr lang="en-FR" smtClean="0"/>
              <a:t>10/07/2026</a:t>
            </a:fld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21EE45-C579-D4C8-5A30-A05BAC607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D7B40-403B-808F-458C-271A7B0C7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5F9C-C307-DA45-A500-BA1D45957E75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56200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7C271-6A5E-19BA-2587-8B92F4D84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03AFB-C699-AC94-DD6D-E4F54D558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EB615-F9FB-3374-2D9B-B16AE1696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B7DC84-5AD7-D9BA-82C0-8C0EB053F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8EB2-20FA-9B4D-880E-2C7F43AC8B2A}" type="datetimeFigureOut">
              <a:rPr lang="en-FR" smtClean="0"/>
              <a:t>10/07/2026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554EF1-3127-96DD-A1E6-5FDDF2C6D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A2047-3DF4-7D50-BC1E-8F0C9F484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5F9C-C307-DA45-A500-BA1D45957E75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7560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175B5-869F-B8FA-824B-5E9582A38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FCFBE4-64C6-B153-317F-B6D23653A3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A9BF6C-B49E-59A4-B4FB-02E584F1A0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CABFD-CF6B-B121-2903-DBD362341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8EB2-20FA-9B4D-880E-2C7F43AC8B2A}" type="datetimeFigureOut">
              <a:rPr lang="en-FR" smtClean="0"/>
              <a:t>10/07/2026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9BFDD1-EE46-B8F4-E0C0-16EBE7B63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37873-1BD3-A580-D575-04945DB5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5F9C-C307-DA45-A500-BA1D45957E75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174469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F688D-C4AF-487C-F514-75B051AFD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F3534C-3259-81CC-5A8D-6FED18035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10141-3CF7-D84F-8E87-FF8F98414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8EB2-20FA-9B4D-880E-2C7F43AC8B2A}" type="datetimeFigureOut">
              <a:rPr lang="en-FR" smtClean="0"/>
              <a:t>10/07/2026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CF8EC-8792-9C7A-4005-38E635918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E94A2-096E-DE9F-B53E-8664D75A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5F9C-C307-DA45-A500-BA1D45957E75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91259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BF3832-AFB7-DEA6-45CF-52285D672A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80EB7D-C95B-A29F-470A-A9CE560DE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7DF93-A3CD-6373-2925-ACC518966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38EB2-20FA-9B4D-880E-2C7F43AC8B2A}" type="datetimeFigureOut">
              <a:rPr lang="en-FR" smtClean="0"/>
              <a:t>10/07/2026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3B63A-8817-994F-3B5E-608CB38A0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33315-BA86-01A4-9F23-9A1456F96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55F9C-C307-DA45-A500-BA1D45957E75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626830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6B13DED-0FE9-B043-0D27-7D726C3CF177}"/>
              </a:ext>
            </a:extLst>
          </p:cNvPr>
          <p:cNvCxnSpPr>
            <a:cxnSpLocks/>
          </p:cNvCxnSpPr>
          <p:nvPr userDrawn="1"/>
        </p:nvCxnSpPr>
        <p:spPr>
          <a:xfrm>
            <a:off x="1347355" y="6525490"/>
            <a:ext cx="9573491" cy="0"/>
          </a:xfrm>
          <a:prstGeom prst="line">
            <a:avLst/>
          </a:prstGeom>
          <a:ln w="3175">
            <a:solidFill>
              <a:srgbClr val="00376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06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F18248-D670-2C8E-CFF9-AD3E9CE0D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FB9C75-A4EC-812E-3EF3-3675B8960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C18B5-C4F7-1012-6EA6-404DCD81F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38EB2-20FA-9B4D-880E-2C7F43AC8B2A}" type="datetimeFigureOut">
              <a:rPr lang="en-FR" smtClean="0"/>
              <a:t>10/07/2026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FAA20-9C4A-E2CC-C81B-1683B95165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80D37-3505-556A-465A-54133B365F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55F9C-C307-DA45-A500-BA1D45957E75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868160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html/2405.20362v1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mailto:damien.charlotin@gmail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6F0B6-A815-42C7-5701-9D9BE4B5A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5834A-EA7C-058E-73F1-95C06E38FB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noProof="0">
                <a:solidFill>
                  <a:srgbClr val="B9975B"/>
                </a:solidFill>
                <a:latin typeface="Century Schoolbook" panose="02040604050505020304" pitchFamily="18" charset="0"/>
              </a:rPr>
              <a:t>Hallucinations de </a:t>
            </a:r>
            <a:r>
              <a:rPr lang="en-GB" b="1" noProof="0" err="1">
                <a:solidFill>
                  <a:srgbClr val="B9975B"/>
                </a:solidFill>
                <a:latin typeface="Century Schoolbook" panose="02040604050505020304" pitchFamily="18" charset="0"/>
              </a:rPr>
              <a:t>l’IA</a:t>
            </a:r>
            <a:endParaRPr lang="en-GB" b="1" noProof="0">
              <a:solidFill>
                <a:srgbClr val="163C6B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7B05EA-131A-5567-43DB-0A77769131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>
                <a:solidFill>
                  <a:srgbClr val="163C6B"/>
                </a:solidFill>
                <a:latin typeface="Century Schoolbook" panose="02040604050505020304" pitchFamily="18" charset="0"/>
              </a:rPr>
              <a:t>C</a:t>
            </a:r>
            <a:r>
              <a:rPr lang="fr-FR" b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e que les marques peuvent apprendre du secteur juridique</a:t>
            </a:r>
            <a:endParaRPr lang="en-GB" b="1" noProof="0">
              <a:solidFill>
                <a:srgbClr val="163C6B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131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79F52-39A1-1443-FCD8-F69542115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2">
            <a:extLst>
              <a:ext uri="{FF2B5EF4-FFF2-40B4-BE49-F238E27FC236}">
                <a16:creationId xmlns:a16="http://schemas.microsoft.com/office/drawing/2014/main" id="{27A40A00-95CE-664C-48D4-542F6805C087}"/>
              </a:ext>
            </a:extLst>
          </p:cNvPr>
          <p:cNvCxnSpPr>
            <a:cxnSpLocks/>
          </p:cNvCxnSpPr>
          <p:nvPr/>
        </p:nvCxnSpPr>
        <p:spPr>
          <a:xfrm flipH="1">
            <a:off x="5950857" y="835382"/>
            <a:ext cx="290287" cy="0"/>
          </a:xfrm>
          <a:prstGeom prst="line">
            <a:avLst/>
          </a:prstGeom>
          <a:ln w="76200">
            <a:solidFill>
              <a:srgbClr val="003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3">
            <a:extLst>
              <a:ext uri="{FF2B5EF4-FFF2-40B4-BE49-F238E27FC236}">
                <a16:creationId xmlns:a16="http://schemas.microsoft.com/office/drawing/2014/main" id="{7991D0FF-0230-8605-50CD-46DF9163DE0F}"/>
              </a:ext>
            </a:extLst>
          </p:cNvPr>
          <p:cNvCxnSpPr>
            <a:cxnSpLocks/>
          </p:cNvCxnSpPr>
          <p:nvPr/>
        </p:nvCxnSpPr>
        <p:spPr>
          <a:xfrm>
            <a:off x="1" y="846421"/>
            <a:ext cx="12191999" cy="0"/>
          </a:xfrm>
          <a:prstGeom prst="line">
            <a:avLst/>
          </a:prstGeom>
          <a:ln>
            <a:solidFill>
              <a:srgbClr val="00305C">
                <a:alpha val="1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Espace réservé du numéro de diapositive 4">
            <a:extLst>
              <a:ext uri="{FF2B5EF4-FFF2-40B4-BE49-F238E27FC236}">
                <a16:creationId xmlns:a16="http://schemas.microsoft.com/office/drawing/2014/main" id="{DB4F550F-C50F-3678-B93A-E3C186AD93C2}"/>
              </a:ext>
            </a:extLst>
          </p:cNvPr>
          <p:cNvSpPr txBox="1">
            <a:spLocks/>
          </p:cNvSpPr>
          <p:nvPr/>
        </p:nvSpPr>
        <p:spPr>
          <a:xfrm>
            <a:off x="11594450" y="6399055"/>
            <a:ext cx="494456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B5E3A-1E28-1B4A-91D5-F1561850C4F5}" type="slidenum">
              <a:rPr lang="en-GB" sz="1400" noProof="0" smtClean="0">
                <a:solidFill>
                  <a:srgbClr val="00305C"/>
                </a:solidFill>
              </a:rPr>
              <a:pPr/>
              <a:t>2</a:t>
            </a:fld>
            <a:endParaRPr lang="en-GB" sz="1400" noProof="0">
              <a:solidFill>
                <a:srgbClr val="00305C"/>
              </a:solidFill>
            </a:endParaRP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1EE6D4E7-75FB-8DF5-7F1F-F8A9653CB3B6}"/>
              </a:ext>
            </a:extLst>
          </p:cNvPr>
          <p:cNvSpPr txBox="1"/>
          <p:nvPr/>
        </p:nvSpPr>
        <p:spPr>
          <a:xfrm>
            <a:off x="521106" y="1028743"/>
            <a:ext cx="6784995" cy="529375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fr-FR" b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Depuis avril 2025, je recense les décisions de justice confrontées à des contenus hallucinés par l'IA</a:t>
            </a:r>
            <a:r>
              <a:rPr lang="en-GB" b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i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Les erreurs (2,000+) se logent là où la vérification coûte cher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Références, citations, jurisprudence : faciles à produire, fastidieuses à contrôler.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Le signe d'alerte classique : la référence parfaitement formatée que personne n'a ouverte.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i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Ce n'est pas l’outil qui faillit, c'est le circuit de validation.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La responsabilité ne se délègue pas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Les juges sanctionnent le signataire, jamais l’outil, ni le stagiaire. Les sanctions les plus lourdes visent ceux qui persistent, minimisent ou plaident la « coquille 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i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Les marques sont déjà concernées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Air Canada (2024) : condamnée à honorer une politique tarifaire inventée par son </a:t>
            </a:r>
            <a:r>
              <a:rPr lang="fr-FR" sz="1400" noProof="0" err="1">
                <a:solidFill>
                  <a:srgbClr val="163C6B"/>
                </a:solidFill>
                <a:latin typeface="Century Schoolbook" panose="02040604050505020304" pitchFamily="18" charset="0"/>
              </a:rPr>
              <a:t>chatbot</a:t>
            </a: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Deloitte Australie (2025) : remboursement partiel d'un rapport public aux références fabriquées.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i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Chicago Sun-Times</a:t>
            </a: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 (2025) : une liste de lectures d'été recommandant des livres qui n'existent pas</a:t>
            </a:r>
            <a:endParaRPr lang="fr-FR" sz="1200" noProof="0">
              <a:solidFill>
                <a:srgbClr val="163C6B"/>
              </a:solidFill>
              <a:latin typeface="Century Schoolbook" panose="02040604050505020304" pitchFamily="18" charset="0"/>
            </a:endParaRPr>
          </a:p>
          <a:p>
            <a:pPr marL="0" lvl="1">
              <a:spcBef>
                <a:spcPts val="600"/>
              </a:spcBef>
            </a:pPr>
            <a:r>
              <a:rPr lang="fr-FR" sz="1600" b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Le juridique n'est pas un cas à part, mais c’est un secteur où l’erreur a des conséquences, et une partie en face intéressée à les débusquer.</a:t>
            </a:r>
            <a:endParaRPr lang="en-GB" sz="1600" b="1" noProof="0">
              <a:solidFill>
                <a:srgbClr val="163C6B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03ACB87-EDEA-BF01-E65B-AC0BE88ED8CF}"/>
              </a:ext>
            </a:extLst>
          </p:cNvPr>
          <p:cNvSpPr/>
          <p:nvPr/>
        </p:nvSpPr>
        <p:spPr>
          <a:xfrm>
            <a:off x="300699" y="146726"/>
            <a:ext cx="640978" cy="600980"/>
          </a:xfrm>
          <a:prstGeom prst="ellipse">
            <a:avLst/>
          </a:prstGeom>
          <a:solidFill>
            <a:schemeClr val="bg1"/>
          </a:solidFill>
          <a:ln w="57150">
            <a:solidFill>
              <a:srgbClr val="252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rgbClr val="00305C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CFDBB-7EE8-B4F0-88C1-CE96D3ACDB52}"/>
              </a:ext>
            </a:extLst>
          </p:cNvPr>
          <p:cNvSpPr txBox="1"/>
          <p:nvPr/>
        </p:nvSpPr>
        <p:spPr>
          <a:xfrm>
            <a:off x="1264596" y="48011"/>
            <a:ext cx="10207702" cy="814282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GB" sz="2800" b="1" noProof="0">
                <a:solidFill>
                  <a:srgbClr val="B9975B"/>
                </a:solidFill>
                <a:latin typeface="Arial" panose="020B0604020202020204" pitchFamily="34" charset="0"/>
              </a:rPr>
              <a:t>HALLUCINATIONS		</a:t>
            </a:r>
            <a:r>
              <a:rPr lang="en-GB" sz="2800" b="1" noProof="0">
                <a:solidFill>
                  <a:srgbClr val="163C6B"/>
                </a:solidFill>
                <a:latin typeface="Arial" panose="020B0604020202020204" pitchFamily="34" charset="0"/>
              </a:rPr>
              <a:t>LE LABORATOIRE JURIDIQUE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86F919-72AD-4E1C-955A-F359F289B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03" y="248655"/>
            <a:ext cx="405134" cy="4051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D42110-77FF-C5AB-9412-499B90318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1309" y="961008"/>
            <a:ext cx="3584031" cy="2810349"/>
          </a:xfrm>
          <a:prstGeom prst="rect">
            <a:avLst/>
          </a:prstGeom>
        </p:spPr>
      </p:pic>
      <p:pic>
        <p:nvPicPr>
          <p:cNvPr id="8" name="Picture 7" descr="The Air Canada Incident: A Turning Point for AI in Customer Service">
            <a:extLst>
              <a:ext uri="{FF2B5EF4-FFF2-40B4-BE49-F238E27FC236}">
                <a16:creationId xmlns:a16="http://schemas.microsoft.com/office/drawing/2014/main" id="{344CF6DA-3791-8FB5-6682-7A3837C9FF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5368" y="3939208"/>
            <a:ext cx="4444052" cy="233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8542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DC720-E81E-C1A6-098A-6A85B983A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2">
            <a:extLst>
              <a:ext uri="{FF2B5EF4-FFF2-40B4-BE49-F238E27FC236}">
                <a16:creationId xmlns:a16="http://schemas.microsoft.com/office/drawing/2014/main" id="{001A1FA2-FF33-DAD6-EE00-B667355CBE97}"/>
              </a:ext>
            </a:extLst>
          </p:cNvPr>
          <p:cNvCxnSpPr>
            <a:cxnSpLocks/>
          </p:cNvCxnSpPr>
          <p:nvPr/>
        </p:nvCxnSpPr>
        <p:spPr>
          <a:xfrm flipH="1">
            <a:off x="5950857" y="835382"/>
            <a:ext cx="290287" cy="0"/>
          </a:xfrm>
          <a:prstGeom prst="line">
            <a:avLst/>
          </a:prstGeom>
          <a:ln w="76200">
            <a:solidFill>
              <a:srgbClr val="003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3">
            <a:extLst>
              <a:ext uri="{FF2B5EF4-FFF2-40B4-BE49-F238E27FC236}">
                <a16:creationId xmlns:a16="http://schemas.microsoft.com/office/drawing/2014/main" id="{3C347184-162D-BCB4-BB62-534D26743358}"/>
              </a:ext>
            </a:extLst>
          </p:cNvPr>
          <p:cNvCxnSpPr>
            <a:cxnSpLocks/>
          </p:cNvCxnSpPr>
          <p:nvPr/>
        </p:nvCxnSpPr>
        <p:spPr>
          <a:xfrm>
            <a:off x="1" y="846421"/>
            <a:ext cx="12191999" cy="0"/>
          </a:xfrm>
          <a:prstGeom prst="line">
            <a:avLst/>
          </a:prstGeom>
          <a:ln>
            <a:solidFill>
              <a:srgbClr val="00305C">
                <a:alpha val="1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Espace réservé du numéro de diapositive 4">
            <a:extLst>
              <a:ext uri="{FF2B5EF4-FFF2-40B4-BE49-F238E27FC236}">
                <a16:creationId xmlns:a16="http://schemas.microsoft.com/office/drawing/2014/main" id="{796B59DC-8D67-9E7B-39AD-72FEC1783A9A}"/>
              </a:ext>
            </a:extLst>
          </p:cNvPr>
          <p:cNvSpPr txBox="1">
            <a:spLocks/>
          </p:cNvSpPr>
          <p:nvPr/>
        </p:nvSpPr>
        <p:spPr>
          <a:xfrm>
            <a:off x="11594450" y="6399055"/>
            <a:ext cx="494456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B5E3A-1E28-1B4A-91D5-F1561850C4F5}" type="slidenum">
              <a:rPr lang="fr-FR" sz="1400" smtClean="0">
                <a:solidFill>
                  <a:srgbClr val="00305C"/>
                </a:solidFill>
              </a:rPr>
              <a:pPr/>
              <a:t>3</a:t>
            </a:fld>
            <a:endParaRPr lang="fr-FR" sz="1400">
              <a:solidFill>
                <a:srgbClr val="00305C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A0EE24D-E1DE-7ED9-152E-7F4ADD135ADF}"/>
              </a:ext>
            </a:extLst>
          </p:cNvPr>
          <p:cNvSpPr/>
          <p:nvPr/>
        </p:nvSpPr>
        <p:spPr>
          <a:xfrm>
            <a:off x="300699" y="146726"/>
            <a:ext cx="640978" cy="600980"/>
          </a:xfrm>
          <a:prstGeom prst="ellipse">
            <a:avLst/>
          </a:prstGeom>
          <a:solidFill>
            <a:schemeClr val="bg1"/>
          </a:solidFill>
          <a:ln w="57150">
            <a:solidFill>
              <a:srgbClr val="252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305C"/>
              </a:solidFill>
            </a:endParaRPr>
          </a:p>
        </p:txBody>
      </p:sp>
      <p:sp>
        <p:nvSpPr>
          <p:cNvPr id="3" name="ZoneTexte 7">
            <a:extLst>
              <a:ext uri="{FF2B5EF4-FFF2-40B4-BE49-F238E27FC236}">
                <a16:creationId xmlns:a16="http://schemas.microsoft.com/office/drawing/2014/main" id="{E05FDE9C-5816-693F-5725-BFCF746330AF}"/>
              </a:ext>
            </a:extLst>
          </p:cNvPr>
          <p:cNvSpPr txBox="1"/>
          <p:nvPr/>
        </p:nvSpPr>
        <p:spPr>
          <a:xfrm>
            <a:off x="5127008" y="1090687"/>
            <a:ext cx="6511713" cy="532453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fr-FR" b="1">
                <a:solidFill>
                  <a:srgbClr val="163C6B"/>
                </a:solidFill>
                <a:latin typeface="Century Schoolbook" panose="02040604050505020304" pitchFamily="18" charset="0"/>
              </a:rPr>
              <a:t>L’hallucination est l’échec le plus visible, mais d'autres limites des </a:t>
            </a:r>
            <a:r>
              <a:rPr lang="fr-FR" b="1" err="1">
                <a:solidFill>
                  <a:srgbClr val="163C6B"/>
                </a:solidFill>
                <a:latin typeface="Century Schoolbook" panose="02040604050505020304" pitchFamily="18" charset="0"/>
              </a:rPr>
              <a:t>LLMs</a:t>
            </a:r>
            <a:r>
              <a:rPr lang="fr-FR" b="1">
                <a:solidFill>
                  <a:srgbClr val="163C6B"/>
                </a:solidFill>
                <a:latin typeface="Century Schoolbook" panose="02040604050505020304" pitchFamily="18" charset="0"/>
              </a:rPr>
              <a:t> sont plus subtiles</a:t>
            </a:r>
            <a:r>
              <a:rPr lang="en-GB" b="1">
                <a:solidFill>
                  <a:srgbClr val="163C6B"/>
                </a:solidFill>
                <a:latin typeface="Century Schoolbook" panose="020406040505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i="1">
                <a:solidFill>
                  <a:srgbClr val="163C6B"/>
                </a:solidFill>
                <a:latin typeface="Century Schoolbook" panose="02040604050505020304" pitchFamily="18" charset="0"/>
              </a:rPr>
              <a:t>Le poli comme faux signal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Un texte fluide et « on-brand » sonne fini : la relecture devient superficielle.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Plus le texte ressemble à la marque, moins on le soupçonne.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Transformation silencieuse : l’IA reformule, traduit ou adapte, et modifie au passage une allégation, un chiffre, une mention légale.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i="1">
                <a:solidFill>
                  <a:srgbClr val="163C6B"/>
                </a:solidFill>
                <a:latin typeface="Century Schoolbook" panose="02040604050505020304" pitchFamily="18" charset="0"/>
              </a:rPr>
              <a:t>La flagornerie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Le modèle valide ce que l'équipe croit déjà : la campagne est toujours excellente.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Contrairement à l’hallucination, l’erreur est orientée: elle va dans notre sens, donc on ne la questionne pas.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Pire, les utilisateurs préfèrent le modèle complaisant et lui font davantage confiance (Cheng et al., 2025).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i="1">
                <a:solidFill>
                  <a:srgbClr val="163C6B"/>
                </a:solidFill>
                <a:latin typeface="Century Schoolbook" panose="02040604050505020304" pitchFamily="18" charset="0"/>
              </a:rPr>
              <a:t>L’uniformisation, l’argument collapse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Interrogés sur une même question ouverte, des modèles différents convergent vers des réponses étonnamment proches.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Pour des marques dont la valeur tient à leur distinctivité, le risque est stratégique, pas cosmétique.</a:t>
            </a:r>
            <a:endParaRPr lang="en-GB" sz="1000">
              <a:solidFill>
                <a:srgbClr val="163C6B"/>
              </a:solidFill>
              <a:latin typeface="Century Schoolbook" panose="02040604050505020304" pitchFamily="18" charset="0"/>
            </a:endParaRPr>
          </a:p>
          <a:p>
            <a:pPr>
              <a:spcBef>
                <a:spcPts val="600"/>
              </a:spcBef>
            </a:pPr>
            <a:r>
              <a:rPr lang="fr-FR" b="1">
                <a:solidFill>
                  <a:srgbClr val="163C6B"/>
                </a:solidFill>
                <a:latin typeface="Century Schoolbook" panose="02040604050505020304" pitchFamily="18" charset="0"/>
              </a:rPr>
              <a:t>La bonne question n’est pas « est-ce vrai ou faux ? », mais « comment le saurais-je ? »</a:t>
            </a:r>
            <a:r>
              <a:rPr lang="en-GB" b="1">
                <a:solidFill>
                  <a:srgbClr val="163C6B"/>
                </a:solidFill>
                <a:latin typeface="Century Schoolbook" panose="02040604050505020304" pitchFamily="18" charset="0"/>
              </a:rPr>
              <a:t>.</a:t>
            </a:r>
          </a:p>
        </p:txBody>
      </p:sp>
      <p:pic>
        <p:nvPicPr>
          <p:cNvPr id="9" name="Picture 8" descr="The image depicts a black silhouette of a man's head and upper body, with a distinctive pattern of polished black shoes visible.&#10;&#10;AI-generated content may be incorrect.">
            <a:extLst>
              <a:ext uri="{FF2B5EF4-FFF2-40B4-BE49-F238E27FC236}">
                <a16:creationId xmlns:a16="http://schemas.microsoft.com/office/drawing/2014/main" id="{1520DE3A-6750-0139-ACBC-99A62BF614D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531" y="232142"/>
            <a:ext cx="567314" cy="458794"/>
          </a:xfrm>
          <a:prstGeom prst="ellipse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3A6133-0293-CE0A-4D45-A962D60D7666}"/>
              </a:ext>
            </a:extLst>
          </p:cNvPr>
          <p:cNvSpPr txBox="1"/>
          <p:nvPr/>
        </p:nvSpPr>
        <p:spPr>
          <a:xfrm>
            <a:off x="1264596" y="48011"/>
            <a:ext cx="10207702" cy="814282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GB" sz="2800" b="1">
                <a:solidFill>
                  <a:srgbClr val="B9975B"/>
                </a:solidFill>
                <a:latin typeface="Arial" panose="020B0604020202020204" pitchFamily="34" charset="0"/>
              </a:rPr>
              <a:t>HALLUCINATIONS </a:t>
            </a:r>
            <a:r>
              <a:rPr lang="en-GB" sz="2800" b="1" noProof="0">
                <a:solidFill>
                  <a:srgbClr val="B9975B"/>
                </a:solidFill>
                <a:latin typeface="Arial" panose="020B0604020202020204" pitchFamily="34" charset="0"/>
              </a:rPr>
              <a:t>		</a:t>
            </a:r>
            <a:r>
              <a:rPr lang="en-GB" sz="2800" b="1" noProof="0">
                <a:solidFill>
                  <a:srgbClr val="163C6B"/>
                </a:solidFill>
                <a:latin typeface="Arial" panose="020B0604020202020204" pitchFamily="34" charset="0"/>
              </a:rPr>
              <a:t>AU-DELÀ</a:t>
            </a:r>
          </a:p>
        </p:txBody>
      </p:sp>
      <p:pic>
        <p:nvPicPr>
          <p:cNvPr id="8" name="Picture 2" descr="Image">
            <a:extLst>
              <a:ext uri="{FF2B5EF4-FFF2-40B4-BE49-F238E27FC236}">
                <a16:creationId xmlns:a16="http://schemas.microsoft.com/office/drawing/2014/main" id="{39C0C307-7BC1-B606-8C48-C44DFD9B4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31" y="1063998"/>
            <a:ext cx="4266320" cy="1607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What is prompt injection? Example attacks, defenses and testing.">
            <a:extLst>
              <a:ext uri="{FF2B5EF4-FFF2-40B4-BE49-F238E27FC236}">
                <a16:creationId xmlns:a16="http://schemas.microsoft.com/office/drawing/2014/main" id="{1C05A55D-A009-4DA8-5FDB-140018C5206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8205" y="2454322"/>
            <a:ext cx="4099204" cy="23070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C75A32-41E6-C6F8-D62C-4776F7780B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205" y="4520757"/>
            <a:ext cx="4310454" cy="183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27949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58764-B9F4-4CAB-9EDA-8C44A0185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2">
            <a:extLst>
              <a:ext uri="{FF2B5EF4-FFF2-40B4-BE49-F238E27FC236}">
                <a16:creationId xmlns:a16="http://schemas.microsoft.com/office/drawing/2014/main" id="{EBF32966-2839-4BA4-2C1F-6D05816E7B46}"/>
              </a:ext>
            </a:extLst>
          </p:cNvPr>
          <p:cNvCxnSpPr>
            <a:cxnSpLocks/>
          </p:cNvCxnSpPr>
          <p:nvPr/>
        </p:nvCxnSpPr>
        <p:spPr>
          <a:xfrm flipH="1">
            <a:off x="5950857" y="835382"/>
            <a:ext cx="290287" cy="0"/>
          </a:xfrm>
          <a:prstGeom prst="line">
            <a:avLst/>
          </a:prstGeom>
          <a:ln w="76200">
            <a:solidFill>
              <a:srgbClr val="003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3">
            <a:extLst>
              <a:ext uri="{FF2B5EF4-FFF2-40B4-BE49-F238E27FC236}">
                <a16:creationId xmlns:a16="http://schemas.microsoft.com/office/drawing/2014/main" id="{D6B12F7B-7B30-6FAE-6ABB-56FC3F1F852B}"/>
              </a:ext>
            </a:extLst>
          </p:cNvPr>
          <p:cNvCxnSpPr>
            <a:cxnSpLocks/>
          </p:cNvCxnSpPr>
          <p:nvPr/>
        </p:nvCxnSpPr>
        <p:spPr>
          <a:xfrm>
            <a:off x="1" y="846421"/>
            <a:ext cx="12191999" cy="0"/>
          </a:xfrm>
          <a:prstGeom prst="line">
            <a:avLst/>
          </a:prstGeom>
          <a:ln>
            <a:solidFill>
              <a:srgbClr val="00305C">
                <a:alpha val="1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Espace réservé du numéro de diapositive 4">
            <a:extLst>
              <a:ext uri="{FF2B5EF4-FFF2-40B4-BE49-F238E27FC236}">
                <a16:creationId xmlns:a16="http://schemas.microsoft.com/office/drawing/2014/main" id="{39EC9082-9400-C686-AFFF-8DE7246FC5C5}"/>
              </a:ext>
            </a:extLst>
          </p:cNvPr>
          <p:cNvSpPr txBox="1">
            <a:spLocks/>
          </p:cNvSpPr>
          <p:nvPr/>
        </p:nvSpPr>
        <p:spPr>
          <a:xfrm>
            <a:off x="11594450" y="6399055"/>
            <a:ext cx="494456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B5E3A-1E28-1B4A-91D5-F1561850C4F5}" type="slidenum">
              <a:rPr lang="en-GB" sz="1400" noProof="0" smtClean="0">
                <a:solidFill>
                  <a:srgbClr val="00305C"/>
                </a:solidFill>
              </a:rPr>
              <a:pPr/>
              <a:t>4</a:t>
            </a:fld>
            <a:endParaRPr lang="en-GB" sz="1400" noProof="0">
              <a:solidFill>
                <a:srgbClr val="00305C"/>
              </a:solidFill>
            </a:endParaRP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86B680AF-DD6D-3643-B51F-6805EE74B763}"/>
              </a:ext>
            </a:extLst>
          </p:cNvPr>
          <p:cNvSpPr txBox="1"/>
          <p:nvPr/>
        </p:nvSpPr>
        <p:spPr>
          <a:xfrm>
            <a:off x="521106" y="1028743"/>
            <a:ext cx="6857784" cy="532453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fr-FR" b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Le juridique a déjà mis à l’épreuve les parades habituelles ; chacune aide, aucune ne suffit seule, et chacune crée sa propre illusion de sécurité</a:t>
            </a:r>
            <a:r>
              <a:rPr lang="en-GB" b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i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Le RAG réduit, il n’élimine pas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Ancrer le modèle dans une base documentaire limite fortement les inventions.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Mais des outils juridiques commerciaux vendus « sans hallucination » se trompaient encore dans 17 à 33 % des requêtes (Stanford, 2024).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La fiabilité se déplace : elle dépend désormais de la qualité, et de la fraîcheur, de la base.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i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L’humain dans la boucle s’use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Face à un brouillon soigné, l'auteur devient correcteur, et le correcteur survole.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Le volume produit croît plus vite que la capacité de relecture.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Une validation qui ne refuse jamais rien n’est plus un contrôle.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i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La vigilance ne passe pas à l'échelle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Trois ans d'avertissements des juges, des barreaux et des éditeurs : la courbe continue de monter.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Les grands cabinets, dotés de politiques IA, y figurent aussi.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noProof="0">
                <a:solidFill>
                  <a:srgbClr val="163C6B"/>
                </a:solidFill>
                <a:latin typeface="Century Schoolbook" panose="02040604050505020304" pitchFamily="18" charset="0"/>
              </a:rPr>
              <a:t>« Soyez prudents » a échoué dans la profession la plus formée à vérifier</a:t>
            </a:r>
            <a:endParaRPr lang="fr-FR" sz="1200" noProof="0">
              <a:solidFill>
                <a:srgbClr val="163C6B"/>
              </a:solidFill>
              <a:latin typeface="Century Schoolbook" panose="02040604050505020304" pitchFamily="18" charset="0"/>
            </a:endParaRPr>
          </a:p>
          <a:p>
            <a:pPr marL="0" lvl="1">
              <a:spcBef>
                <a:spcPts val="600"/>
              </a:spcBef>
            </a:pPr>
            <a:r>
              <a:rPr lang="fr-FR" sz="1600" b="1" noProof="0">
                <a:solidFill>
                  <a:srgbClr val="163C6B"/>
                </a:solidFill>
                <a:latin typeface="Century Schoolbook" panose="02040604050505020304" pitchFamily="18" charset="0"/>
              </a:rPr>
              <a:t>Les garde-fous sont nécessaires, mais ils ne valent que par le processus qui les organise.</a:t>
            </a:r>
            <a:endParaRPr lang="en-GB" sz="1600" b="1" noProof="0">
              <a:solidFill>
                <a:srgbClr val="163C6B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89CFCF3-33D5-62FC-65EB-D878414DC497}"/>
              </a:ext>
            </a:extLst>
          </p:cNvPr>
          <p:cNvSpPr/>
          <p:nvPr/>
        </p:nvSpPr>
        <p:spPr>
          <a:xfrm>
            <a:off x="300699" y="146726"/>
            <a:ext cx="640978" cy="600980"/>
          </a:xfrm>
          <a:prstGeom prst="ellipse">
            <a:avLst/>
          </a:prstGeom>
          <a:solidFill>
            <a:schemeClr val="bg1"/>
          </a:solidFill>
          <a:ln w="57150">
            <a:solidFill>
              <a:srgbClr val="252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rgbClr val="00305C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E89337-6160-DECC-CD75-EF683EF4D4D9}"/>
              </a:ext>
            </a:extLst>
          </p:cNvPr>
          <p:cNvSpPr txBox="1"/>
          <p:nvPr/>
        </p:nvSpPr>
        <p:spPr>
          <a:xfrm>
            <a:off x="1264596" y="48011"/>
            <a:ext cx="10207702" cy="814282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GB" sz="2800" b="1" noProof="0">
                <a:solidFill>
                  <a:srgbClr val="B9975B"/>
                </a:solidFill>
                <a:latin typeface="Arial" panose="020B0604020202020204" pitchFamily="34" charset="0"/>
              </a:rPr>
              <a:t>REMEDES			</a:t>
            </a:r>
            <a:r>
              <a:rPr lang="en-GB" sz="2800" b="1" noProof="0">
                <a:solidFill>
                  <a:srgbClr val="163C6B"/>
                </a:solidFill>
                <a:latin typeface="Arial" panose="020B0604020202020204" pitchFamily="34" charset="0"/>
              </a:rPr>
              <a:t>CE QU'ILS NE GARANTISSENT PAS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8EF5BD-32EF-CFE0-3369-A6A71B5AFD23}"/>
              </a:ext>
            </a:extLst>
          </p:cNvPr>
          <p:cNvSpPr txBox="1"/>
          <p:nvPr/>
        </p:nvSpPr>
        <p:spPr>
          <a:xfrm>
            <a:off x="8335482" y="3204785"/>
            <a:ext cx="2829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noProof="0">
                <a:solidFill>
                  <a:schemeClr val="bg2">
                    <a:lumMod val="50000"/>
                  </a:schemeClr>
                </a:solidFill>
              </a:rPr>
              <a:t>Ne croyez pas le marketing des éditeurs de </a:t>
            </a:r>
            <a:r>
              <a:rPr lang="fr-FR" sz="1000" noProof="0" err="1">
                <a:solidFill>
                  <a:schemeClr val="bg2">
                    <a:lumMod val="50000"/>
                  </a:schemeClr>
                </a:solidFill>
              </a:rPr>
              <a:t>legal</a:t>
            </a:r>
            <a:r>
              <a:rPr lang="fr-FR" sz="1000" noProof="0">
                <a:solidFill>
                  <a:schemeClr val="bg2">
                    <a:lumMod val="50000"/>
                  </a:schemeClr>
                </a:solidFill>
              </a:rPr>
              <a:t> tech (sauf le mien, évidemment)</a:t>
            </a:r>
            <a:endParaRPr lang="en-GB" sz="1000" noProof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9" name="Picture 8">
            <a:hlinkClick r:id="rId3"/>
            <a:extLst>
              <a:ext uri="{FF2B5EF4-FFF2-40B4-BE49-F238E27FC236}">
                <a16:creationId xmlns:a16="http://schemas.microsoft.com/office/drawing/2014/main" id="{85A9E1D6-29FA-2909-F786-5BF763005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0283" y="1213644"/>
            <a:ext cx="2175144" cy="1839845"/>
          </a:xfrm>
          <a:prstGeom prst="rect">
            <a:avLst/>
          </a:prstGeom>
        </p:spPr>
      </p:pic>
      <p:pic>
        <p:nvPicPr>
          <p:cNvPr id="12" name="Picture 11">
            <a:hlinkClick r:id="rId3"/>
            <a:extLst>
              <a:ext uri="{FF2B5EF4-FFF2-40B4-BE49-F238E27FC236}">
                <a16:creationId xmlns:a16="http://schemas.microsoft.com/office/drawing/2014/main" id="{04A68295-E84E-DC34-82A7-E4D09D6F200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8452" y="1141904"/>
            <a:ext cx="2118394" cy="19115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AA89A3-D23F-36AC-44B8-14860768350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55633" y="3470955"/>
            <a:ext cx="2589300" cy="30280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2C87B89-87C8-C0B4-AB03-4C28117E16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294" y="220322"/>
            <a:ext cx="453788" cy="45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55573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DD0DE-17AF-0AE6-B62C-C97539F81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2">
            <a:extLst>
              <a:ext uri="{FF2B5EF4-FFF2-40B4-BE49-F238E27FC236}">
                <a16:creationId xmlns:a16="http://schemas.microsoft.com/office/drawing/2014/main" id="{2DF062F3-AB4D-8093-4D67-4E5B9E344795}"/>
              </a:ext>
            </a:extLst>
          </p:cNvPr>
          <p:cNvCxnSpPr>
            <a:cxnSpLocks/>
          </p:cNvCxnSpPr>
          <p:nvPr/>
        </p:nvCxnSpPr>
        <p:spPr>
          <a:xfrm flipH="1">
            <a:off x="5950857" y="835382"/>
            <a:ext cx="290287" cy="0"/>
          </a:xfrm>
          <a:prstGeom prst="line">
            <a:avLst/>
          </a:prstGeom>
          <a:ln w="76200">
            <a:solidFill>
              <a:srgbClr val="003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3">
            <a:extLst>
              <a:ext uri="{FF2B5EF4-FFF2-40B4-BE49-F238E27FC236}">
                <a16:creationId xmlns:a16="http://schemas.microsoft.com/office/drawing/2014/main" id="{2FCFBBA0-3335-DAF6-C0AA-A3BD3926992D}"/>
              </a:ext>
            </a:extLst>
          </p:cNvPr>
          <p:cNvCxnSpPr>
            <a:cxnSpLocks/>
          </p:cNvCxnSpPr>
          <p:nvPr/>
        </p:nvCxnSpPr>
        <p:spPr>
          <a:xfrm>
            <a:off x="1" y="846421"/>
            <a:ext cx="12191999" cy="0"/>
          </a:xfrm>
          <a:prstGeom prst="line">
            <a:avLst/>
          </a:prstGeom>
          <a:ln>
            <a:solidFill>
              <a:srgbClr val="00305C">
                <a:alpha val="1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Espace réservé du numéro de diapositive 4">
            <a:extLst>
              <a:ext uri="{FF2B5EF4-FFF2-40B4-BE49-F238E27FC236}">
                <a16:creationId xmlns:a16="http://schemas.microsoft.com/office/drawing/2014/main" id="{EFFA7CCD-98D6-6F41-49CA-8AEEE1A92D75}"/>
              </a:ext>
            </a:extLst>
          </p:cNvPr>
          <p:cNvSpPr txBox="1">
            <a:spLocks/>
          </p:cNvSpPr>
          <p:nvPr/>
        </p:nvSpPr>
        <p:spPr>
          <a:xfrm>
            <a:off x="11594450" y="6399055"/>
            <a:ext cx="494456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FB5E3A-1E28-1B4A-91D5-F1561850C4F5}" type="slidenum">
              <a:rPr lang="fr-FR" sz="1400" smtClean="0">
                <a:solidFill>
                  <a:srgbClr val="00305C"/>
                </a:solidFill>
              </a:rPr>
              <a:pPr/>
              <a:t>5</a:t>
            </a:fld>
            <a:endParaRPr lang="fr-FR" sz="1400">
              <a:solidFill>
                <a:srgbClr val="00305C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8783710-A944-7834-0FF3-ECB745CD7F90}"/>
              </a:ext>
            </a:extLst>
          </p:cNvPr>
          <p:cNvSpPr/>
          <p:nvPr/>
        </p:nvSpPr>
        <p:spPr>
          <a:xfrm>
            <a:off x="300699" y="146726"/>
            <a:ext cx="640978" cy="600980"/>
          </a:xfrm>
          <a:prstGeom prst="ellipse">
            <a:avLst/>
          </a:prstGeom>
          <a:solidFill>
            <a:schemeClr val="bg1"/>
          </a:solidFill>
          <a:ln w="57150">
            <a:solidFill>
              <a:srgbClr val="252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305C"/>
              </a:solidFill>
            </a:endParaRPr>
          </a:p>
        </p:txBody>
      </p:sp>
      <p:sp>
        <p:nvSpPr>
          <p:cNvPr id="3" name="ZoneTexte 7">
            <a:extLst>
              <a:ext uri="{FF2B5EF4-FFF2-40B4-BE49-F238E27FC236}">
                <a16:creationId xmlns:a16="http://schemas.microsoft.com/office/drawing/2014/main" id="{641BB86A-5B2C-1DB9-2C50-3256588CF723}"/>
              </a:ext>
            </a:extLst>
          </p:cNvPr>
          <p:cNvSpPr txBox="1"/>
          <p:nvPr/>
        </p:nvSpPr>
        <p:spPr>
          <a:xfrm>
            <a:off x="4403678" y="1090687"/>
            <a:ext cx="7278805" cy="538609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fr-FR" b="1">
                <a:solidFill>
                  <a:srgbClr val="163C6B"/>
                </a:solidFill>
                <a:latin typeface="Century Schoolbook" panose="02040604050505020304" pitchFamily="18" charset="0"/>
              </a:rPr>
              <a:t>La fiabilité ne se décrète pas au moment de la relecture, mais se construit en amont, en fonction de ce que l’on délègue et de qui en répond</a:t>
            </a:r>
            <a:r>
              <a:rPr lang="en-GB" b="1">
                <a:solidFill>
                  <a:srgbClr val="163C6B"/>
                </a:solidFill>
                <a:latin typeface="Century Schoolbook" panose="020406040505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i="1">
                <a:solidFill>
                  <a:srgbClr val="163C6B"/>
                </a:solidFill>
                <a:latin typeface="Century Schoolbook" panose="02040604050505020304" pitchFamily="18" charset="0"/>
              </a:rPr>
              <a:t>Graduer selon l'échelle de délégation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Idéation, brouillon interne, contenu publié, agent qui parle au nom de la marque.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Plus l’IA parle pour la marque, plus les contrôles se densifient.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Une piste de slogan ne mérite pas le contrôle qu’exige une réponse client automatisée.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i="1">
                <a:solidFill>
                  <a:srgbClr val="163C6B"/>
                </a:solidFill>
                <a:latin typeface="Century Schoolbook" panose="02040604050505020304" pitchFamily="18" charset="0"/>
              </a:rPr>
              <a:t>Séparer inventer et affirmer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L’invention est une qualité en création, un risque dans une allégation chiffrée, comparative, environnementale ou de santé.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Toute allégation doit pouvoir être rattachée à une source validée, consignée dans un registre.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Les accidents naissent quand un même flux mélange les deux.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i="1">
                <a:solidFill>
                  <a:srgbClr val="163C6B"/>
                </a:solidFill>
                <a:latin typeface="Century Schoolbook" panose="02040604050505020304" pitchFamily="18" charset="0"/>
              </a:rPr>
              <a:t>Répondre à quatre questions avant de produire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Que peut-on déléguer ? Que faut-il vérifier, et contre quelle source 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Quelles sources documenter ? Qui signe, et quand l’humain reprend-il la main 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163C6B"/>
                </a:solidFill>
                <a:latin typeface="Century Schoolbook" panose="02040604050505020304" pitchFamily="18" charset="0"/>
              </a:rPr>
              <a:t>Les réponses se consignent : en cas de contestation, c'est le dossier qui parle.</a:t>
            </a:r>
            <a:endParaRPr lang="en-GB" sz="1000">
              <a:solidFill>
                <a:srgbClr val="163C6B"/>
              </a:solidFill>
              <a:latin typeface="Century Schoolbook" panose="02040604050505020304" pitchFamily="18" charset="0"/>
            </a:endParaRPr>
          </a:p>
          <a:p>
            <a:pPr>
              <a:spcBef>
                <a:spcPts val="600"/>
              </a:spcBef>
            </a:pPr>
            <a:r>
              <a:rPr lang="fr-FR" b="1">
                <a:solidFill>
                  <a:srgbClr val="163C6B"/>
                </a:solidFill>
                <a:latin typeface="Century Schoolbook" panose="02040604050505020304" pitchFamily="18" charset="0"/>
              </a:rPr>
              <a:t>Le niveau de contrôle se décide avant la génération, pas après</a:t>
            </a:r>
            <a:r>
              <a:rPr lang="en-GB" b="1">
                <a:solidFill>
                  <a:srgbClr val="163C6B"/>
                </a:solidFill>
                <a:latin typeface="Century Schoolbook" panose="020406040505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B50E23-07CD-4352-5ECF-2B390F7F5338}"/>
              </a:ext>
            </a:extLst>
          </p:cNvPr>
          <p:cNvSpPr txBox="1"/>
          <p:nvPr/>
        </p:nvSpPr>
        <p:spPr>
          <a:xfrm>
            <a:off x="1264596" y="48011"/>
            <a:ext cx="10207702" cy="814282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GB" sz="2800" b="1">
                <a:solidFill>
                  <a:srgbClr val="B9975B"/>
                </a:solidFill>
                <a:latin typeface="Arial" panose="020B0604020202020204" pitchFamily="34" charset="0"/>
              </a:rPr>
              <a:t>METHODE 	</a:t>
            </a:r>
            <a:r>
              <a:rPr lang="en-GB" sz="2800" b="1" noProof="0">
                <a:solidFill>
                  <a:srgbClr val="B9975B"/>
                </a:solidFill>
                <a:latin typeface="Arial" panose="020B0604020202020204" pitchFamily="34" charset="0"/>
              </a:rPr>
              <a:t>		</a:t>
            </a:r>
            <a:r>
              <a:rPr lang="en-GB" sz="2800" b="1" noProof="0">
                <a:solidFill>
                  <a:srgbClr val="163C6B"/>
                </a:solidFill>
                <a:latin typeface="Arial" panose="020B0604020202020204" pitchFamily="34" charset="0"/>
              </a:rPr>
              <a:t>PENSER EN PROCESSUS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3698CC-A96E-953E-3FD9-3DE8EBF41048}"/>
              </a:ext>
            </a:extLst>
          </p:cNvPr>
          <p:cNvSpPr txBox="1"/>
          <p:nvPr/>
        </p:nvSpPr>
        <p:spPr>
          <a:xfrm>
            <a:off x="580253" y="6011579"/>
            <a:ext cx="32815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>
                <a:solidFill>
                  <a:schemeClr val="bg2">
                    <a:lumMod val="50000"/>
                  </a:schemeClr>
                </a:solidFill>
              </a:rPr>
              <a:t>Ce slide n'a pas été rédigé par une IA. Ou pas que.</a:t>
            </a:r>
            <a:endParaRPr lang="en-GB" sz="100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FC75DFF-DF14-ACDE-36BE-9814D9A94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36" y="1511583"/>
            <a:ext cx="4189863" cy="40248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43F5761-CED5-7DE7-BE48-86D2504DA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959" y="203681"/>
            <a:ext cx="494457" cy="49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2747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C212C-466B-0BA9-D439-855A2D496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B4AD6-42ED-0FAE-E54F-F6E6D3E5E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662" y="1329071"/>
            <a:ext cx="9298675" cy="888658"/>
          </a:xfrm>
        </p:spPr>
        <p:txBody>
          <a:bodyPr>
            <a:normAutofit/>
          </a:bodyPr>
          <a:lstStyle/>
          <a:p>
            <a:pPr algn="ctr"/>
            <a:r>
              <a:rPr lang="en-GB" sz="4800" b="1">
                <a:solidFill>
                  <a:srgbClr val="163C6B"/>
                </a:solidFill>
                <a:latin typeface="Century Schoolbook" panose="02040604050505020304" pitchFamily="18" charset="0"/>
              </a:rPr>
              <a:t>Hallucinations de </a:t>
            </a:r>
            <a:r>
              <a:rPr lang="en-GB" sz="4800" b="1" err="1">
                <a:solidFill>
                  <a:srgbClr val="163C6B"/>
                </a:solidFill>
                <a:latin typeface="Century Schoolbook" panose="02040604050505020304" pitchFamily="18" charset="0"/>
              </a:rPr>
              <a:t>l'IA</a:t>
            </a:r>
            <a:endParaRPr lang="fr-FR" sz="4800" b="1">
              <a:solidFill>
                <a:srgbClr val="163C6B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A2AD5-3C21-5333-BEE9-0A2EC4435D3C}"/>
              </a:ext>
            </a:extLst>
          </p:cNvPr>
          <p:cNvSpPr txBox="1">
            <a:spLocks/>
          </p:cNvSpPr>
          <p:nvPr/>
        </p:nvSpPr>
        <p:spPr>
          <a:xfrm>
            <a:off x="887234" y="3309546"/>
            <a:ext cx="6589810" cy="3160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200" b="1">
                <a:solidFill>
                  <a:srgbClr val="B9975B"/>
                </a:solidFill>
                <a:latin typeface="Century Schoolbook" panose="02040604050505020304" pitchFamily="18" charset="0"/>
              </a:rPr>
              <a:t>Ce que les marques peuvent apprendre du secteur juridique</a:t>
            </a:r>
            <a:endParaRPr lang="en-GB" sz="3200" b="1">
              <a:solidFill>
                <a:srgbClr val="B9975B"/>
              </a:solidFill>
              <a:latin typeface="Century Schoolbook" panose="02040604050505020304" pitchFamily="18" charset="0"/>
            </a:endParaRPr>
          </a:p>
          <a:p>
            <a:pPr algn="ctr"/>
            <a:endParaRPr lang="en-GB" sz="2800">
              <a:solidFill>
                <a:srgbClr val="767171"/>
              </a:solidFill>
              <a:latin typeface="Century Schoolbook" panose="02040604050505020304" pitchFamily="18" charset="0"/>
            </a:endParaRPr>
          </a:p>
          <a:p>
            <a:pPr algn="ctr"/>
            <a:r>
              <a:rPr lang="en-GB" sz="2800">
                <a:solidFill>
                  <a:srgbClr val="767171"/>
                </a:solidFill>
                <a:latin typeface="Century Schoolbook" panose="02040604050505020304" pitchFamily="18" charset="0"/>
              </a:rPr>
              <a:t>Contact: </a:t>
            </a:r>
          </a:p>
          <a:p>
            <a:pPr algn="ctr"/>
            <a:r>
              <a:rPr lang="en-GB" sz="2800">
                <a:solidFill>
                  <a:srgbClr val="767171"/>
                </a:solidFill>
                <a:latin typeface="Century Schoolbook" panose="02040604050505020304" pitchFamily="18" charset="0"/>
                <a:hlinkClick r:id="rId2"/>
              </a:rPr>
              <a:t>damien.charlotin@gmail.com</a:t>
            </a:r>
            <a:endParaRPr lang="en-GB" sz="2800">
              <a:solidFill>
                <a:srgbClr val="767171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5" name="Picture 4" descr="Artificial Authority&#10;&#10;AI-generated content may be incorrect.">
            <a:extLst>
              <a:ext uri="{FF2B5EF4-FFF2-40B4-BE49-F238E27FC236}">
                <a16:creationId xmlns:a16="http://schemas.microsoft.com/office/drawing/2014/main" id="{7206A8E9-FF52-064F-505D-4FF16A480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307" y="3102150"/>
            <a:ext cx="3808199" cy="335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25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Hallucinations de l’IA</vt:lpstr>
      <vt:lpstr>PowerPoint Presentation</vt:lpstr>
      <vt:lpstr>PowerPoint Presentation</vt:lpstr>
      <vt:lpstr>PowerPoint Presentation</vt:lpstr>
      <vt:lpstr>PowerPoint Presentation</vt:lpstr>
      <vt:lpstr>Hallucinations de l'IA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SDTS FRAMEWORK FOR AI PROJECTS</dc:title>
  <dc:creator>Damien.charlotin@gmail.com</dc:creator>
  <cp:revision>1</cp:revision>
  <cp:lastPrinted>2025-03-08T17:53:09Z</cp:lastPrinted>
  <dcterms:created xsi:type="dcterms:W3CDTF">2024-10-01T07:24:44Z</dcterms:created>
  <dcterms:modified xsi:type="dcterms:W3CDTF">2026-10-07T07:36:38Z</dcterms:modified>
</cp:coreProperties>
</file>